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media/image11.bin" ContentType="image/unknown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6"/>
  </p:notesMasterIdLst>
  <p:sldIdLst>
    <p:sldId id="256" r:id="rId4"/>
    <p:sldId id="257" r:id="rId5"/>
    <p:sldId id="258" r:id="rId6"/>
    <p:sldId id="264" r:id="rId7"/>
    <p:sldId id="275" r:id="rId8"/>
    <p:sldId id="276" r:id="rId9"/>
    <p:sldId id="259" r:id="rId10"/>
    <p:sldId id="265" r:id="rId11"/>
    <p:sldId id="266" r:id="rId12"/>
    <p:sldId id="267" r:id="rId13"/>
    <p:sldId id="268" r:id="rId14"/>
    <p:sldId id="270" r:id="rId15"/>
    <p:sldId id="271" r:id="rId16"/>
    <p:sldId id="269" r:id="rId17"/>
    <p:sldId id="272" r:id="rId18"/>
    <p:sldId id="273" r:id="rId19"/>
    <p:sldId id="277" r:id="rId20"/>
    <p:sldId id="278" r:id="rId21"/>
    <p:sldId id="281" r:id="rId22"/>
    <p:sldId id="279" r:id="rId23"/>
    <p:sldId id="280" r:id="rId24"/>
    <p:sldId id="274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974911D-8931-419B-9275-78F2F3B6B94C}">
          <p14:sldIdLst>
            <p14:sldId id="256"/>
            <p14:sldId id="257"/>
            <p14:sldId id="258"/>
            <p14:sldId id="264"/>
            <p14:sldId id="275"/>
            <p14:sldId id="276"/>
            <p14:sldId id="259"/>
            <p14:sldId id="265"/>
            <p14:sldId id="266"/>
            <p14:sldId id="267"/>
            <p14:sldId id="268"/>
            <p14:sldId id="270"/>
            <p14:sldId id="271"/>
            <p14:sldId id="269"/>
            <p14:sldId id="272"/>
            <p14:sldId id="273"/>
            <p14:sldId id="277"/>
            <p14:sldId id="278"/>
            <p14:sldId id="281"/>
            <p14:sldId id="279"/>
            <p14:sldId id="280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Ученик 9" initials="У9" lastIdx="1" clrIdx="0">
    <p:extLst>
      <p:ext uri="{19B8F6BF-5375-455C-9EA6-DF929625EA0E}">
        <p15:presenceInfo xmlns:p15="http://schemas.microsoft.com/office/powerpoint/2012/main" userId="Ученик 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06:18:13.844"/>
    </inkml:context>
    <inkml:brush xml:id="br0">
      <inkml:brushProperty name="width" value="0.05" units="cm"/>
      <inkml:brushProperty name="height" value="0.05" units="cm"/>
      <inkml:brushProperty name="color" value="#849398"/>
      <inkml:brushProperty name="ignorePressure" value="1"/>
    </inkml:brush>
  </inkml:definitions>
  <inkml:trace contextRef="#ctx0" brushRef="#br0">1 0,'0'0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28.516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691 194,'-2'173,"5"179,17-174,-38-292,-54-418,71 521,-3-51,4 60,0-1,1 0,-1 0,0 0,1 0,0 1,0-1,0 0,0 0,0 1,0-1,1 1,-1-1,1 1,-1 0,1 0,3-3,-4 4,-1 1,1-1,0 1,-1 0,1-1,0 1,0 0,-1 0,1-1,0 1,0 0,-1 0,1 0,0 0,0 0,0 0,-1 0,1 0,0 1,0-1,-1 0,1 0,0 0,0 1,-1-1,1 1,0-1,-1 0,1 1,-1-1,1 1,0-1,-1 1,2 1,17 26,-2 5,-2 0,-1 1,13 48,19 116,-7-31,-15-83,44 102,-50-144,3-1,1 0,2-2,30 38,-53-76,0 1,0-1,0 1,1-1,-1 0,0 1,1-1,-1 0,1 0,-1 0,1 0,-1 0,1 0,0-1,0 1,1 0,-2-1,0 0,0 0,0 0,0 0,0-1,-1 1,1 0,0-1,0 1,-1 0,1-1,0 1,0-1,-1 1,1-1,0 1,-1-1,1 0,-1 1,1-1,-1 0,1 1,-1-1,1-1,2-5,0 0,-1 0,0 0,0-1,0 1,0-13,-1-10,-1 0,-1 0,-2-1,0 1,-3 0,0 1,-17-47,-6-1,-61-114,83 177,-3-7,0 0,-2 0,-1 1,0 1,-2 0,-25-27,35 43,-1 0,0-1,0 2,1-1,-1 1,-1 0,1 0,0 1,0-1,-1 1,1 1,-1-1,-7 2,-14 0,-45 7,67-7,-4 1,1 1,0-1,0 2,0-1,1 1,-1 1,1-1,0 1,0 1,0 0,1 0,0 0,0 1,1 0,-1 0,2 1,-1-1,-4 11,-9 15,2 1,1 1,-12 41,25-68,-9 28,1 1,2 1,1-1,2 1,2 1,1 65,3-92,0 0,-1 0,0 0,-4 15,5-24,-1 0,1 0,-1 0,0-1,0 1,-1 0,1 0,-1-1,1 1,-1-1,0 1,0-1,0 0,0 0,0 0,0 0,-1 0,1 0,-1-1,1 1,-6 2,7-4,1 0,-1 0,0 0,1 0,-1 0,0 0,1 0,-1 0,1 0,-1 0,0 0,1 0,-1-1,1 1,-1 0,0 0,1-1,-1 1,1 0,-1-1,1 1,-1 0,1-1,-1 1,1-1,0 1,-1-1,1 1,0-1,-1 1,1-1,0 0,-1 0,-3-11,0 0,0 0,1 0,1-1,0 1,1-1,0-23,0 5,-7-157,-11-143,11 248,0-9,-3 0,-31-113,35 193,0 22,-4 28,10-33,-1 4,-100 381,94-358,2 1,2 0,-2 58,3-18,3-70,-1-1,1 1,0-1,-1 1,0-1,0 0,1 1,-1-1,0 0,-1 0,1 1,-3 2,-7 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06:18:20.90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ignorePressure" value="1"/>
    </inkml:brush>
  </inkml:definitions>
  <inkml:trace contextRef="#ctx0" brushRef="#br0">1 1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8:54.862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8:55.20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8:57.79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519 189,'0'6,"1"0,0 0,0 0,0 0,0 0,1-1,0 1,1-1,-1 1,1-1,0 0,0 0,0 0,1 0,0 0,0-1,0 0,0 0,11 7,-7-5,0-1,1 0,-1-1,1 0,0 0,1-1,-1 0,1 0,-1-1,1-1,13 1,-3-2,1 0,-1-2,1-1,-1 0,0-1,0-1,-1-1,1-1,-1-1,-1-1,1 0,-1-1,-1-1,0-1,17-15,-33 26,0 0,0 0,0 0,0 0,0-1,1 2,-1-1,0 0,1 0,-1 0,0 1,1-1,-1 1,1-1,-1 1,1-1,0 1,-1 0,1 0,-1 0,1 0,-1 0,1 0,0 0,-1 0,1 1,-1-1,1 1,-1-1,1 1,-1 0,0-1,1 1,-1 0,0 0,1 0,-1 0,0 0,0 0,0 0,1 2,3 5,-1 1,0-1,0 1,-1 0,4 18,2 4,2 1,-7-18,0 1,2-1,-1 0,2 0,0-1,0 1,1-1,12 13,-19-25,-1-1,1 1,-1 0,1-1,-1 1,1-1,-1 1,1-1,0 0,-1 1,1-1,0 0,-1 1,1-1,0 0,0 0,-1 1,1-1,0 0,0 0,-1 0,1 0,0 0,0 0,-1 0,1-1,0 1,0 0,-1 0,1 0,1-1,-1-1,0 1,0 0,0-1,0 1,0-1,0 1,0-1,0 1,-1-1,1 0,-1 0,1-3,5-54,-6 58,0-27,1 6,-1 1,-5-39,5 58,0 1,0 0,0-1,-1 1,1-1,0 1,-1 0,1-1,-1 1,1 0,-1-1,0 1,0 0,1 0,-1 0,0 0,0 0,0 0,0 0,0 0,-1 0,1 0,0 0,0 1,0-1,-1 0,1 1,-3-1,1 1,0 0,1 0,-1 1,0 0,0-1,1 1,-1 0,1 0,-1 0,1 1,-1-1,1 1,-4 2,-7 7,1 0,0 1,-18 21,-45 74,53-73,-1 0,-2-2,-1-1,-53 49,71-73,-1-1,0 0,0 0,-1-1,0 0,0-1,0 0,0-1,-1 0,0-1,1 0,-1 0,0-1,0 0,0-1,0-1,1 1,-1-2,0 1,0-2,-12-3,-3-4,1 0,0-1,0-2,1-1,1 0,1-2,-27-22,34 25,8 8,0 0,1 0,-1 0,1-1,1 0,-1 0,1 0,0-1,1 0,-1 0,1 0,1-1,-1 1,-3-14,-5-43,-4-102,-7-37,23 202,1 0,-1 0,0 1,0-1,0 0,0 0,0 0,0 1,0-1,-1 0,1 0,0 0,0 1,-1-1,1 0,0 0,-1 1,1-1,-1 0,1 1,-1-1,1 0,-2 0,-9 14,-11 40,20-47,-23 55,-46 79,39-82,-38 99,62-132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02.310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545 826,'-2'0,"1"0,0-1,0 1,0 0,0-1,0 1,-1-1,1 1,0-1,0 0,0 1,0-1,0 0,1 0,-1 0,0 0,0 0,0 0,1 0,-1 0,1 0,-1 0,1 0,-1 0,0-2,-8-34,8 32,-33-237,8 50,-5-100,20 591,-2-44,13-245,0 0,-1 0,-1 0,0 0,0 0,-1 0,0-1,-1 1,0-1,0 0,-1 0,0 0,-1-1,0 1,0-1,-1-1,1 1,-2-1,1 0,-11 6,18-12,-1-1,0 0,0 1,1-1,-1 1,0-1,0 0,0 0,0 1,0-1,0 0,1 0,-1 0,0 0,0 0,0 0,0 0,0 0,0 0,0-1,1 1,-1 0,0 0,0-1,0 1,1-1,-2 0,0 0,1-1,-1 0,1 0,0 1,-1-1,1 0,0 0,0 0,1 0,-1 0,0-3,-9-64,10 62,-1-309,1 30,0 286,-4-44,4 42,-1 0,1-1,-1 1,1 0,-1 0,0 0,1 0,-1 1,0-1,0 0,-1 0,1 0,0 1,-1-1,1 1,-1-1,-1-1,2 3,1 0,0 0,-1 0,1 0,-1 0,1 0,0 0,-1 0,1 0,0 0,-1 0,1 0,0 0,-1 0,1 0,0 0,-1 0,1 1,0-1,-1 0,1 0,0 0,-1 1,1-1,0 0,0 0,-1 1,1-1,0 0,0 0,-1 1,1-1,0 0,0 1,0-1,0 0,0 1,-6 17,5-14,-18 86,3 2,4-1,2 185,8-260,0 0,-1 0,0 0,-1 0,-1-1,-1 1,0-1,-11 19,17-33,-1 0,1 1,-1-1,1 0,-1 1,0-1,1 0,-1 0,0 0,0 0,0 0,0 0,0 0,0 0,0 0,0 0,-1 0,1-1,0 1,0 0,-1-1,-1 1,2-1,0-1,0 1,0 0,0-1,0 0,0 1,0-1,0 1,0-1,1 0,-1 0,0 0,0 1,1-1,-1 0,0 0,1 0,-1 0,1 0,-1 0,1-2,-6-11,2 0,-1-1,-1-15,5 21,-5-21,6 21,-2 1,0-1,0 0,0 1,-7-16,9 24,0 0,0-1,0 1,0 0,0 0,0 0,0 0,0 0,0-1,-1 1,1 0,0 0,0 0,0 0,0 0,0-1,0 1,0 0,0 0,0 0,-1 0,1 0,0 0,0 0,0 0,0 0,0 0,-1-1,1 1,0 0,0 0,0 0,0 0,0 0,-1 0,1 0,0 0,0 0,0 0,0 0,-1 0,1 0,0 0,0 0,0 1,0-1,0 0,-1 0,1 0,0 0,0 0,0 0,0 0,0 0,0 0,-1 1,1-1,0 0,0 0,0 0,0 0,0 0,0 0,0 1,0-1,-5 18,1 21,4 13,0-29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06.43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381 796,'-1'-98,"-4"1,-19-106,16 159,-2 2,-2-1,-1 1,-3 1,-1 1,-2 0,-24-38,42 76,0 0,-1 0,1 0,-1 0,0 0,1 0,-1 0,0 0,0 1,0-1,0 1,0 0,-4-2,5 3,0-1,-1 1,1 0,0 0,0 0,0 0,0 0,0 0,-1 0,1 0,0 1,0-1,0 0,0 1,0-1,0 1,0-1,0 1,0-1,0 1,-1 1,-3 4,0-1,0 1,1 1,0-1,0 1,1-1,-1 1,-2 9,-15 45,3 0,2 1,-13 108,2 194,23-318,2-33,1 1,0 0,1 0,0 0,1 0,1 0,5 24,-7-38,0 0,1 0,-1 1,0-1,0 0,0 1,1-1,-1 0,0 0,0 0,1 1,-1-1,0 0,1 0,-1 0,0 0,0 1,1-1,-1 0,0 0,1 0,-1 0,0 0,1 0,-1 0,0 0,1 0,-1 0,0 0,1 0,-1 0,0 0,1 0,-1-1,0 1,1 0,-1 0,0 0,1 0,-1-1,0 1,0 0,1 0,-1-1,0 1,0 0,0 0,1-1,-1 1,0 0,0 0,0-1,0 1,0 0,1-1,-1 1,0 0,0-1,0 1,0 0,0-1,0 0,13-27,22-61,45-183,-68 215,-3-1,-2 0,-3 0,-4-95,0 321,-2-109,2 0,13 97,-9-137,0 0,1 0,0-1,2 1,0-2,1 1,1-1,1 0,0-1,1 0,1 0,20 20,-31-34,0-1,0 0,0 0,0 0,0 0,0 0,0 0,0 0,0 0,1 0,-1-1,0 1,1 0,-1-1,0 1,1-1,-1 0,1 1,-1-1,0 0,1 0,-1 0,1 0,-1 0,1 0,-1 0,1 0,-1-1,1 1,-1 0,0-1,1 0,-1 1,0-1,1 0,-1 1,0-1,0 0,0 0,0 0,0 0,0 0,0 0,0-1,0 1,0 0,0 0,-1-1,1 1,-1 0,2-3,4-10,-1 0,0-1,-1 1,2-17,-4 21,19-90,37-156,-50 239,-2 28,3 52,-5-27,15 41,4-1,58 133,-81-208,1 1,-1 0,1-1,0 1,0 0,0-1,0 1,0-1,0 1,0-1,0 0,0 0,1 1,-1-1,1 0,-1 0,4 1,-5-2,1 0,0 0,0 0,0 0,0 0,-1 0,1 0,0-1,0 1,0 0,-1-1,1 1,0-1,-1 1,1 0,0-1,-1 0,1 1,0-1,-1 1,1-1,-1 0,1 1,-1-1,1-1,2-4,0 0,0-1,0 1,-1-1,0 1,-1-1,2-11,1-109,-20-210,4 125,14 299,4 0,4-1,27 107,-36-188,0-1,0 0,1 0,0-1,0 1,0 0,3 4,-5-8,0 1,1-1,-1 1,0-1,1 0,-1 0,0 1,1-1,-1 0,0 0,1 1,-1-1,0 0,1 0,-1 0,1 0,-1 1,1-1,-1 0,0 0,1 0,-1 0,1 0,-1 0,1 0,-1 0,0 0,2-1,10-18,-4-11,0-2,3-33,-6 29,12-42,-16 78,0 0,0 1,0-1,0 1,-1-1,1 1,0-1,-1 1,1-1,0 1,-1 0,1-1,0 1,-1 0,1 0,-1-1,1 1,-1 0,0 0,1 0,-1-1,0 1,0 0,1 1,14 30,-5-7,-1 0,-1 1,-1 0,-2 0,0 1,-2-1,0 33,-5 114,2-152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20.843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25.32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13 178,'1'-46,"1"29,-2 0,0 1,0-1,-2 0,-4-19,1 24,3 17,5 20,0-17,1 0,0 0,0-1,1 1,0-1,0 0,0-1,1 1,0-1,0 0,1 0,0-1,0 0,0 0,0-1,1 0,0 0,0-1,0 0,0 0,15 2,38 12,-36-9,1-1,-1-1,1-1,46 2,166-10,-214 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706709-8E4C-4AFC-8A8A-4FD742869DE3}" type="datetimeFigureOut">
              <a:rPr lang="ru-RU" smtClean="0"/>
              <a:t>14.05.2021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1402A-3DAE-4916-96FF-65B0DADD69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8451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4F675DA9-277C-4C15-86DC-E86B3C53D5A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E8914C13-CDC5-45DF-90A0-C06163546066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8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3793" name="Rectangle 1">
            <a:extLst>
              <a:ext uri="{FF2B5EF4-FFF2-40B4-BE49-F238E27FC236}">
                <a16:creationId xmlns:a16="http://schemas.microsoft.com/office/drawing/2014/main" id="{AAFCA686-4413-4646-B2D2-7D9B0D074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F2817C12-D21D-4343-BDEE-DDA0579F7D4E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Microsoft YaHei" panose="020B0503020204020204" pitchFamily="34" charset="-122"/>
                <a:cs typeface="+mn-cs"/>
              </a:rPr>
              <a:pPr marL="0" marR="0" lvl="0" indent="0" algn="r" defTabSz="44926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8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0E8CC38F-5B1C-4C42-B651-9A158C0F652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1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D013E12B-6DE7-41C6-BAEE-F1CEF0FAE94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C81EAD-9135-441F-B80D-AA51C85EA8D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1AAF6BF0-E247-4628-AA86-4726EAA7A9DD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12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7889" name="Rectangle 1">
            <a:extLst>
              <a:ext uri="{FF2B5EF4-FFF2-40B4-BE49-F238E27FC236}">
                <a16:creationId xmlns:a16="http://schemas.microsoft.com/office/drawing/2014/main" id="{0AF57A59-B00E-4617-9C9F-B226E96C460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6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28791A72-BDCA-49D1-A87D-33144911C3D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BB2A88-F765-4A33-A1A1-77B73781650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CB7BB68B-035E-4F0A-ABF6-5FD0AB209EF4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13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8913" name="Rectangle 1">
            <a:extLst>
              <a:ext uri="{FF2B5EF4-FFF2-40B4-BE49-F238E27FC236}">
                <a16:creationId xmlns:a16="http://schemas.microsoft.com/office/drawing/2014/main" id="{48367E8D-09B7-4926-A827-E8C73207E3D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6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C7A3A382-159E-4BEA-82FB-19E2EA1A2E5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79D826-DFE2-483E-9422-D0EABBF62EF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EB03025C-B35D-4550-9A6B-08D081190CAB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15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0961" name="Rectangle 1">
            <a:extLst>
              <a:ext uri="{FF2B5EF4-FFF2-40B4-BE49-F238E27FC236}">
                <a16:creationId xmlns:a16="http://schemas.microsoft.com/office/drawing/2014/main" id="{6B9A7B9A-56C8-42C8-8F0A-670940170F3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BF0BB6D7-CEDA-4EB7-9439-06A449A107D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BD039B-C511-4BA3-95F1-9FC76E39DB4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A7AD5B81-9495-4E10-8645-AAEC39A4013A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16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1985" name="Rectangle 1">
            <a:extLst>
              <a:ext uri="{FF2B5EF4-FFF2-40B4-BE49-F238E27FC236}">
                <a16:creationId xmlns:a16="http://schemas.microsoft.com/office/drawing/2014/main" id="{C69A57F4-0A14-4BB0-9570-8E4351DEF89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615A6F73-63DD-40EB-9F3E-B3B19992C3B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E03711-FEBA-49E1-8FB0-BC8268AE0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E96A0E2-A530-456D-87C1-20669EC5E6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E40A5-DE70-4496-886B-DE20AD849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14.05.2021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7D173F-3E9F-45CC-8F47-DC11E1112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8F35A0-BE32-45ED-B9E6-A3714C2B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102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BE9F7-9ABB-4945-855E-646680A6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544A57D-4436-4C15-BF1B-37A4CEB15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FBC412-8AD2-4505-A0D8-6F9DF9522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14.05.2021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2EFD3F-F083-4204-95EE-0303E2BAF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59E59C-6393-4F84-8085-120C336D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111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DB8289F-EF01-47C2-90AF-76924EFFF2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F585F0A-B66C-4B38-9E8B-291C951D4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2F3856-A6C4-4716-ADD1-FE95AA53E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14.05.2021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26D379-CE02-433A-A3F8-10DAF5419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DEC250-23CA-49CF-93AF-25057CA4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224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253E5B-0592-4E33-8394-89DE0A6BB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69D965-518A-492C-B458-19614794E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708122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44AB8D-EB72-4146-83AD-CD9418D6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FDEF37-BEF5-47B1-A23D-AD1DFCC74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87715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3A50AB-CC1F-42CE-B83C-E53EDC8A2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0DCF1B-979C-4DC4-886D-DF7AC7425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50264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F89C56-C39D-4AA3-AA96-61CF8A607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D52664-00B6-4674-BAFC-1CDBC18A9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5A976B4-28A9-4CE7-B1B7-8BE6EDF3C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922646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6BFD50-FA71-49B5-AA5B-530D06145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F39F111-BEA3-4649-BA21-4C9D87356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3BD4B0-7450-4490-8465-6AABC7071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9F984F-9516-4B1D-9FA3-81A7DC3B77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18DDC45-AE3E-4BF2-B455-EE6B1616D6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2016566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7791D1-0F7D-4860-978F-EEF4EA61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2895323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63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9F91F6-6F70-457F-B1A8-811A2BF4A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57A697-58FC-4436-8497-31FCA4751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F2326B-7715-4F6A-9643-F78A4769B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832294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CEE0D5-81E7-445B-A4BA-55689047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D051E3-BEC8-44E5-BE4D-466DD9FED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4E1194-E868-4487-96A9-04D0457CC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14.05.2021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6ACF11-98EF-45D0-8ECF-FC638FAC2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5C08BD-0E8B-431D-8957-C1A0ABEF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24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059E59-5F7B-4BD9-8FFA-1457D699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3BF847-A08D-47D6-A29B-49091CB924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72591C7-7B49-4C91-847A-845A75345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829445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7CA77-EC8C-4C78-BF5B-8B41BED1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99024FE-EF1D-4B8A-B1C0-6283DC168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823981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E8FC7EB-1333-4E1B-BE15-1A043E218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BCBD48-B5C1-4222-8351-46A6B0445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920074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8D6CB5-E1F6-4A2C-A566-2D3AC383B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9AA0DA9-A646-436C-8C1F-E84DD21F9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4733094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F51C6-596F-47FC-BA34-5166C5BD9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48C61-D864-4243-8988-7DCCECB27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534670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9FE7C3-C6D0-47B7-BFF0-DEC92788A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E18A528-2FAB-4A70-90FC-DED39A09E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500827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445319-12CD-4E01-AAF2-D80B4B0C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856897-2E9D-4DD4-B1D0-6580E73E8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AEFCF88-E31C-44C9-A724-A9D2CDE56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0497949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70E90-11A3-4000-BAE9-E3599E08B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E352998-70CD-4292-897B-FC303A42B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953483-D54A-44FE-A022-1A42AD849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B32DA3-12DD-498F-80EA-5E434D6D2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DDE9301-1100-49C3-834D-588EA7F484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2260806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E4201B-7B8F-48A5-99E8-E32E7151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2528648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043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29BDC5-3723-4005-A6E8-D046230EC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9C8175-C2E9-4507-8BED-F1CBEB6B5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55A4FA-2046-45AA-B14F-90BE072F0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14.05.2021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B3F545-F0D3-479C-9CB5-BFDDDAF2F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FCA25C-6D2C-4FDF-B236-7F7F8371B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20800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8B83DB-C11C-467E-ADFF-EE74D27D4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F2661E-0D52-4CD8-AB1D-A123DB6C4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86A7F2-94BD-4423-999A-5BC33CCBF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438293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6BBE41-C4C2-4539-A627-8206F49EF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4F53DE5-24B3-41E1-87A0-6467AE906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C2AA07-E696-4097-A8B6-BD5C731C7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678583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11BED7-BF43-4256-8D96-495D09C8D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4CE4D1E-CB87-42D6-B47E-5AE8F58EE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723811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84EE413-FB92-422A-9A0B-0C66C8DC3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27D123A-071E-478E-8EEE-ED677FDEF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60102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05C8C-DC3C-4001-B559-02B84F09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54C1E2-DC70-48E0-A6A7-539BD5A27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C59A056-374C-4DFD-A0F3-D2FF314AE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5BC412D-FD38-4D16-BC42-1CA90AF79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14.05.2021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008F5C-3867-468D-AA4F-5EA0F6935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32C313-A221-48E1-8A39-53EB1A5A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892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F090EE-9286-4D59-85CC-C0A190AA4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2435BB1-7288-4081-B392-427EFA955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6B03559-431E-4D6C-923E-0A310C448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27C0342-971C-4F54-B4C3-06081C5AC6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85F18CA-DCFF-4E9C-9E1C-A0AF032020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F4AD448-1FA9-41DC-BFC3-BE6481414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14.05.2021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9AD92DF-1CE7-4F32-9D14-45328F89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3AB70C9-B957-4259-BD8A-821515DA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489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158076-B8A3-4818-BEE8-2E3257D3C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902602D-9643-40AD-A4B9-72A1D08A1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14.05.2021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5323603-53AC-4EAB-8F45-75B40FAD4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9EF78FA-B1E9-4C46-9557-DF95460C4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683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3DF7EED-C303-42DA-B478-9E5745E11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14.05.2021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6005E73-0BCD-4479-9A4F-495F885DD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ADC868-E44E-4AED-8CAE-CE8151474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9963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5AC44-2FB9-4ECA-BA09-E60ECD813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EAF21F-2F27-456B-B9BC-096B655BC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A32CE3-F7BB-457F-A0CC-16E8326AB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5B888D-D736-4C33-9B46-5D86D27F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14.05.2021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59F96C-BB78-495D-9FF9-9D394EF3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C0988A-37BE-4B0A-8D6C-C2EB0600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494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8978AA-E58B-462A-B820-21D6FCCB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DC96A9D-A12D-4ED5-B282-38885C9A13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0A43D1D-3D32-4520-9531-730642F3A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A32F92-AD63-4F83-A386-148EDD4C0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14.05.2021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2801A0-E3B8-4550-9E17-664B9E7A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5BA175E-1B0D-4C45-8F6A-35EE894C0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042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B6E99-14EC-4974-B24A-F82178CF7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BA68CF-B7B3-49EF-9028-36C23B554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B2F53C-4E10-4BDC-9C7C-FDCC5C3AB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52189-813A-4D1F-A45B-966793305175}" type="datetimeFigureOut">
              <a:rPr lang="ru-RU" smtClean="0"/>
              <a:t>14.05.2021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F61A31-2097-431D-B8C5-683ED1070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09D955-DE5D-4F18-9884-ABD0E87BBD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603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491BF9-8417-4C9B-8901-B0A6316DC6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2B31B2D1-D800-43C8-8414-2A95091EC6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984055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0AAC1A-E131-4487-823E-5CE3B12357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F4B210BF-9696-412D-B536-7FAD8BB463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243097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customXml" Target="../ink/ink8.xml"/><Relationship Id="rId3" Type="http://schemas.openxmlformats.org/officeDocument/2006/relationships/image" Target="../media/image20.png"/><Relationship Id="rId7" Type="http://schemas.openxmlformats.org/officeDocument/2006/relationships/customXml" Target="../ink/ink5.xml"/><Relationship Id="rId12" Type="http://schemas.openxmlformats.org/officeDocument/2006/relationships/image" Target="../media/image24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29.xml"/><Relationship Id="rId6" Type="http://schemas.openxmlformats.org/officeDocument/2006/relationships/customXml" Target="../ink/ink4.xml"/><Relationship Id="rId11" Type="http://schemas.openxmlformats.org/officeDocument/2006/relationships/customXml" Target="../ink/ink7.xml"/><Relationship Id="rId5" Type="http://schemas.openxmlformats.org/officeDocument/2006/relationships/image" Target="../media/image21.png"/><Relationship Id="rId15" Type="http://schemas.openxmlformats.org/officeDocument/2006/relationships/image" Target="../media/image25.png"/><Relationship Id="rId10" Type="http://schemas.openxmlformats.org/officeDocument/2006/relationships/image" Target="../media/image23.png"/><Relationship Id="rId4" Type="http://schemas.openxmlformats.org/officeDocument/2006/relationships/customXml" Target="../ink/ink3.xml"/><Relationship Id="rId9" Type="http://schemas.openxmlformats.org/officeDocument/2006/relationships/customXml" Target="../ink/ink6.xml"/><Relationship Id="rId14" Type="http://schemas.openxmlformats.org/officeDocument/2006/relationships/customXml" Target="../ink/ink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8BB225-746E-43BF-B2D7-BD87643B7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9142"/>
            <a:ext cx="9144000" cy="2387600"/>
          </a:xfrm>
        </p:spPr>
        <p:txBody>
          <a:bodyPr/>
          <a:lstStyle/>
          <a:p>
            <a:r>
              <a:rPr lang="ru-RU" dirty="0"/>
              <a:t>Курский </a:t>
            </a:r>
            <a:r>
              <a:rPr lang="en-US" dirty="0" err="1"/>
              <a:t>CanSat</a:t>
            </a:r>
            <a:br>
              <a:rPr lang="en-US" dirty="0"/>
            </a:br>
            <a:r>
              <a:rPr lang="ru-RU" dirty="0"/>
              <a:t>Лига Юниор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F4E49C-1508-4BBB-B666-189D80189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576820"/>
          </a:xfrm>
        </p:spPr>
        <p:txBody>
          <a:bodyPr/>
          <a:lstStyle/>
          <a:p>
            <a:r>
              <a:rPr lang="ru-RU" dirty="0"/>
              <a:t>Команда </a:t>
            </a:r>
            <a:r>
              <a:rPr lang="en-US" dirty="0"/>
              <a:t>NDS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br>
              <a:rPr lang="ru-RU" dirty="0"/>
            </a:br>
            <a:br>
              <a:rPr lang="ru-RU" dirty="0"/>
            </a:br>
            <a:r>
              <a:rPr lang="ru-RU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404450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0742F-CC29-4618-8E83-91209F7F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Фото системы спасения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2BFBB7-4AE1-49C1-B553-DEBC1473F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801" y="1417109"/>
            <a:ext cx="3646560" cy="485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20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3B90B1-C4C4-4CFE-AEE2-6AAA0EE9A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Структурная схема спутника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AF94AD-5A2A-43FD-88D4-E65A168A6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530" y="1674561"/>
            <a:ext cx="7993102" cy="453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41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1E4775C6-1C74-430D-AA57-146A23CFD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273630"/>
            <a:ext cx="8229024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>
                <a:latin typeface="Arial" panose="020B0604020202020204" pitchFamily="34" charset="0"/>
              </a:rPr>
              <a:t>Принципиальная электрическая схема 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21F22228-5349-4D47-8402-8677F5697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025" y="1600010"/>
            <a:ext cx="7170512" cy="4552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>
            <a:extLst>
              <a:ext uri="{FF2B5EF4-FFF2-40B4-BE49-F238E27FC236}">
                <a16:creationId xmlns:a16="http://schemas.microsoft.com/office/drawing/2014/main" id="{0876B22A-74E1-4DB1-A179-BA16CF2BB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273630"/>
            <a:ext cx="8229024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>
                <a:latin typeface="Arial" panose="020B0604020202020204" pitchFamily="34" charset="0"/>
              </a:rPr>
              <a:t>Алгоритм работы спутника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F7FEDFCE-D682-4328-9678-52EF2EEE9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349" y="1600009"/>
            <a:ext cx="7841624" cy="4954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35" name="Rectangle 3">
            <a:extLst>
              <a:ext uri="{FF2B5EF4-FFF2-40B4-BE49-F238E27FC236}">
                <a16:creationId xmlns:a16="http://schemas.microsoft.com/office/drawing/2014/main" id="{4C00D8F3-510E-4157-9E8D-D42687965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5242" y="1568326"/>
            <a:ext cx="456528" cy="522774"/>
          </a:xfrm>
          <a:prstGeom prst="rect">
            <a:avLst/>
          </a:prstGeom>
          <a:solidFill>
            <a:srgbClr val="FFFFFF"/>
          </a:solidFill>
          <a:ln w="9525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07571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ru-RU" sz="1633">
              <a:solidFill>
                <a:srgbClr val="000000"/>
              </a:solidFill>
              <a:ea typeface="Microsoft YaHei" panose="020B0503020204020204" pitchFamily="34" charset="-122"/>
            </a:endParaRPr>
          </a:p>
        </p:txBody>
      </p:sp>
      <p:sp>
        <p:nvSpPr>
          <p:cNvPr id="18436" name="Rectangle 4">
            <a:extLst>
              <a:ext uri="{FF2B5EF4-FFF2-40B4-BE49-F238E27FC236}">
                <a16:creationId xmlns:a16="http://schemas.microsoft.com/office/drawing/2014/main" id="{11A92653-26A3-4D34-BC7C-987890502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3894" y="1502079"/>
            <a:ext cx="849689" cy="5052050"/>
          </a:xfrm>
          <a:prstGeom prst="rect">
            <a:avLst/>
          </a:prstGeom>
          <a:solidFill>
            <a:srgbClr val="FFFFFF"/>
          </a:solidFill>
          <a:ln w="9525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07571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ru-RU" sz="1633">
              <a:solidFill>
                <a:srgbClr val="000000"/>
              </a:solidFill>
              <a:ea typeface="Microsoft YaHei" panose="020B0503020204020204" pitchFamily="34" charset="-122"/>
            </a:endParaRPr>
          </a:p>
        </p:txBody>
      </p:sp>
      <p:sp>
        <p:nvSpPr>
          <p:cNvPr id="18437" name="Rectangle 5">
            <a:extLst>
              <a:ext uri="{FF2B5EF4-FFF2-40B4-BE49-F238E27FC236}">
                <a16:creationId xmlns:a16="http://schemas.microsoft.com/office/drawing/2014/main" id="{83591F00-AA43-4B13-8F8F-C6643B815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6335226"/>
            <a:ext cx="4964201" cy="260667"/>
          </a:xfrm>
          <a:prstGeom prst="rect">
            <a:avLst/>
          </a:prstGeom>
          <a:solidFill>
            <a:srgbClr val="FFFFFF"/>
          </a:solidFill>
          <a:ln w="9525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07571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ru-RU" sz="1633">
              <a:solidFill>
                <a:srgbClr val="000000"/>
              </a:solidFill>
              <a:ea typeface="Microsoft YaHei" panose="020B0503020204020204" pitchFamily="34" charset="-122"/>
            </a:endParaRPr>
          </a:p>
        </p:txBody>
      </p:sp>
      <p:sp>
        <p:nvSpPr>
          <p:cNvPr id="18438" name="Rectangle 6">
            <a:extLst>
              <a:ext uri="{FF2B5EF4-FFF2-40B4-BE49-F238E27FC236}">
                <a16:creationId xmlns:a16="http://schemas.microsoft.com/office/drawing/2014/main" id="{30429A94-E35E-404C-AF5E-AD6558D6A3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4636" y="6466279"/>
            <a:ext cx="3395877" cy="195861"/>
          </a:xfrm>
          <a:prstGeom prst="rect">
            <a:avLst/>
          </a:prstGeom>
          <a:solidFill>
            <a:srgbClr val="FFFFFF"/>
          </a:solidFill>
          <a:ln w="9525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07571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ru-RU" sz="1633">
              <a:solidFill>
                <a:srgbClr val="000000"/>
              </a:solidFill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29E122-1666-4194-86E5-112E3485F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Плата спутника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30038B-8BDB-4342-8F68-2FE32DB2C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997" y="1282009"/>
            <a:ext cx="7286168" cy="547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90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>
            <a:extLst>
              <a:ext uri="{FF2B5EF4-FFF2-40B4-BE49-F238E27FC236}">
                <a16:creationId xmlns:a16="http://schemas.microsoft.com/office/drawing/2014/main" id="{31B254EE-69D5-4846-9B77-E0CCEA646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273630"/>
            <a:ext cx="8229024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>
                <a:latin typeface="Arial" panose="020B0604020202020204" pitchFamily="34" charset="0"/>
              </a:rPr>
              <a:t>Панель управления</a:t>
            </a: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ED7A9248-138B-4C9D-8528-4808CD19A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1604329"/>
            <a:ext cx="8229024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31800" indent="-32226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1 – кнопка для тестирования;</a:t>
            </a: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2 – доп. кнопка (не используется);</a:t>
            </a: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3 – светодиодный индикатор;</a:t>
            </a: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4 – </a:t>
            </a:r>
            <a:r>
              <a:rPr lang="en-US" altLang="ru-RU" sz="2400" dirty="0">
                <a:latin typeface="Arial" panose="020B0604020202020204" pitchFamily="34" charset="0"/>
              </a:rPr>
              <a:t>micro USB </a:t>
            </a:r>
            <a:r>
              <a:rPr lang="ru-RU" altLang="ru-RU" sz="2400" dirty="0">
                <a:latin typeface="Arial" panose="020B0604020202020204" pitchFamily="34" charset="0"/>
              </a:rPr>
              <a:t>для прошивки МК</a:t>
            </a:r>
          </a:p>
        </p:txBody>
      </p:sp>
      <p:pic>
        <p:nvPicPr>
          <p:cNvPr id="20483" name="Picture 3">
            <a:extLst>
              <a:ext uri="{FF2B5EF4-FFF2-40B4-BE49-F238E27FC236}">
                <a16:creationId xmlns:a16="http://schemas.microsoft.com/office/drawing/2014/main" id="{70163B25-DC36-482E-8B5C-F6416918E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102" y="1142041"/>
            <a:ext cx="3208657" cy="4699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E89CD55-B200-41B7-8A3E-DF0D06F14A47}"/>
              </a:ext>
            </a:extLst>
          </p:cNvPr>
          <p:cNvGrpSpPr/>
          <p:nvPr/>
        </p:nvGrpSpPr>
        <p:grpSpPr>
          <a:xfrm>
            <a:off x="9134423" y="3038802"/>
            <a:ext cx="446040" cy="256680"/>
            <a:chOff x="9134423" y="3038802"/>
            <a:chExt cx="446040" cy="2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Рукописный ввод 1">
                  <a:extLst>
                    <a:ext uri="{FF2B5EF4-FFF2-40B4-BE49-F238E27FC236}">
                      <a16:creationId xmlns:a16="http://schemas.microsoft.com/office/drawing/2014/main" id="{B6FFDFAA-DEBA-40B2-B682-1BAE13BC7ACA}"/>
                    </a:ext>
                  </a:extLst>
                </p14:cNvPr>
                <p14:cNvContentPartPr/>
                <p14:nvPr/>
              </p14:nvContentPartPr>
              <p14:xfrm>
                <a:off x="9321263" y="3106842"/>
                <a:ext cx="360" cy="360"/>
              </p14:xfrm>
            </p:contentPart>
          </mc:Choice>
          <mc:Fallback xmlns="">
            <p:pic>
              <p:nvPicPr>
                <p:cNvPr id="2" name="Рукописный ввод 1">
                  <a:extLst>
                    <a:ext uri="{FF2B5EF4-FFF2-40B4-BE49-F238E27FC236}">
                      <a16:creationId xmlns:a16="http://schemas.microsoft.com/office/drawing/2014/main" id="{B6FFDFAA-DEBA-40B2-B682-1BAE13BC7AC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58263" y="304384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B7100196-3DE2-4FD8-8828-E9DFA09CE6C8}"/>
                    </a:ext>
                  </a:extLst>
                </p14:cNvPr>
                <p14:cNvContentPartPr/>
                <p14:nvPr/>
              </p14:nvContentPartPr>
              <p14:xfrm>
                <a:off x="9321263" y="3106842"/>
                <a:ext cx="360" cy="360"/>
              </p14:xfrm>
            </p:contentPart>
          </mc:Choice>
          <mc:Fallback xmlns=""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B7100196-3DE2-4FD8-8828-E9DFA09CE6C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58263" y="304384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Рукописный ввод 3">
                  <a:extLst>
                    <a:ext uri="{FF2B5EF4-FFF2-40B4-BE49-F238E27FC236}">
                      <a16:creationId xmlns:a16="http://schemas.microsoft.com/office/drawing/2014/main" id="{F9C80379-74BC-411B-B58B-91EFC4D2A5AD}"/>
                    </a:ext>
                  </a:extLst>
                </p14:cNvPr>
                <p14:cNvContentPartPr/>
                <p14:nvPr/>
              </p14:nvContentPartPr>
              <p14:xfrm>
                <a:off x="9134423" y="3038802"/>
                <a:ext cx="446040" cy="256680"/>
              </p14:xfrm>
            </p:contentPart>
          </mc:Choice>
          <mc:Fallback xmlns="">
            <p:pic>
              <p:nvPicPr>
                <p:cNvPr id="4" name="Рукописный ввод 3">
                  <a:extLst>
                    <a:ext uri="{FF2B5EF4-FFF2-40B4-BE49-F238E27FC236}">
                      <a16:creationId xmlns:a16="http://schemas.microsoft.com/office/drawing/2014/main" id="{F9C80379-74BC-411B-B58B-91EFC4D2A5A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71783" y="2976162"/>
                  <a:ext cx="571680" cy="38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AF1F4F50-A657-4B86-971C-7EF7B87E4977}"/>
                  </a:ext>
                </a:extLst>
              </p14:cNvPr>
              <p14:cNvContentPartPr/>
              <p14:nvPr/>
            </p14:nvContentPartPr>
            <p14:xfrm>
              <a:off x="9107423" y="3848442"/>
              <a:ext cx="196200" cy="29736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AF1F4F50-A657-4B86-971C-7EF7B87E497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44783" y="3785802"/>
                <a:ext cx="32184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BAF397FA-1345-4A13-B0B2-7A62B07036C7}"/>
                  </a:ext>
                </a:extLst>
              </p14:cNvPr>
              <p14:cNvContentPartPr/>
              <p14:nvPr/>
            </p14:nvContentPartPr>
            <p14:xfrm>
              <a:off x="9308663" y="3814602"/>
              <a:ext cx="324000" cy="3517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BAF397FA-1345-4A13-B0B2-7A62B07036C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46023" y="3751962"/>
                <a:ext cx="44964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B365A66E-783A-4CE4-B056-85E2BEE3D042}"/>
                  </a:ext>
                </a:extLst>
              </p14:cNvPr>
              <p14:cNvContentPartPr/>
              <p14:nvPr/>
            </p14:nvContentPartPr>
            <p14:xfrm>
              <a:off x="9791783" y="4092162"/>
              <a:ext cx="360" cy="36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B365A66E-783A-4CE4-B056-85E2BEE3D0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9143" y="402952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3F5A3879-013A-4CBE-905B-4D01150D54AD}"/>
                  </a:ext>
                </a:extLst>
              </p14:cNvPr>
              <p14:cNvContentPartPr/>
              <p14:nvPr/>
            </p14:nvContentPartPr>
            <p14:xfrm>
              <a:off x="9787463" y="4001802"/>
              <a:ext cx="234720" cy="7380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3F5A3879-013A-4CBE-905B-4D01150D54A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724823" y="3938802"/>
                <a:ext cx="3603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A7EBADED-7F15-48DB-A45B-1A3576E18612}"/>
                  </a:ext>
                </a:extLst>
              </p14:cNvPr>
              <p14:cNvContentPartPr/>
              <p14:nvPr/>
            </p14:nvContentPartPr>
            <p14:xfrm>
              <a:off x="9161423" y="4226802"/>
              <a:ext cx="408240" cy="44568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A7EBADED-7F15-48DB-A45B-1A3576E1861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98423" y="4163802"/>
                <a:ext cx="533880" cy="57132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96380CD-65AC-4559-8410-264369FE7C48}"/>
              </a:ext>
            </a:extLst>
          </p:cNvPr>
          <p:cNvSpPr txBox="1"/>
          <p:nvPr/>
        </p:nvSpPr>
        <p:spPr>
          <a:xfrm>
            <a:off x="7981821" y="24015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D9770B-1942-4081-BA6B-CD2CCB16FEAF}"/>
              </a:ext>
            </a:extLst>
          </p:cNvPr>
          <p:cNvSpPr txBox="1"/>
          <p:nvPr/>
        </p:nvSpPr>
        <p:spPr>
          <a:xfrm>
            <a:off x="9253113" y="31064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945842-893A-4E7C-94A5-7FC5B4226802}"/>
              </a:ext>
            </a:extLst>
          </p:cNvPr>
          <p:cNvSpPr txBox="1"/>
          <p:nvPr/>
        </p:nvSpPr>
        <p:spPr>
          <a:xfrm>
            <a:off x="9214700" y="42682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4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EBA54A26-E5F2-4559-A049-E16192386F56}"/>
              </a:ext>
            </a:extLst>
          </p:cNvPr>
          <p:cNvCxnSpPr/>
          <p:nvPr/>
        </p:nvCxnSpPr>
        <p:spPr bwMode="auto">
          <a:xfrm flipV="1">
            <a:off x="8247355" y="2183907"/>
            <a:ext cx="355107" cy="36398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30ECDF87-EADE-4ADC-8438-917F45DC27E6}"/>
              </a:ext>
            </a:extLst>
          </p:cNvPr>
          <p:cNvCxnSpPr>
            <a:cxnSpLocks/>
          </p:cNvCxnSpPr>
          <p:nvPr/>
        </p:nvCxnSpPr>
        <p:spPr bwMode="auto">
          <a:xfrm>
            <a:off x="8797890" y="3077186"/>
            <a:ext cx="487086" cy="19642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1DA05953-DF69-429C-B0AA-60C3F6D5E96A}"/>
              </a:ext>
            </a:extLst>
          </p:cNvPr>
          <p:cNvCxnSpPr>
            <a:cxnSpLocks/>
            <a:endCxn id="17" idx="1"/>
          </p:cNvCxnSpPr>
          <p:nvPr/>
        </p:nvCxnSpPr>
        <p:spPr bwMode="auto">
          <a:xfrm flipV="1">
            <a:off x="8850416" y="4452888"/>
            <a:ext cx="364284" cy="6561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6E2D335-3C3D-491A-96A0-C72BC767880E}"/>
              </a:ext>
            </a:extLst>
          </p:cNvPr>
          <p:cNvSpPr txBox="1"/>
          <p:nvPr/>
        </p:nvSpPr>
        <p:spPr>
          <a:xfrm>
            <a:off x="8060924" y="38146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</a:t>
            </a: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5DD676F8-71EE-4416-A727-CFA9BB779000}"/>
              </a:ext>
            </a:extLst>
          </p:cNvPr>
          <p:cNvCxnSpPr>
            <a:cxnSpLocks/>
            <a:stCxn id="28" idx="3"/>
          </p:cNvCxnSpPr>
          <p:nvPr/>
        </p:nvCxnSpPr>
        <p:spPr bwMode="auto">
          <a:xfrm flipV="1">
            <a:off x="8362610" y="3701988"/>
            <a:ext cx="309820" cy="29728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E0C2BA8B-9F26-4849-A5A1-BC149A912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312" y="-15841"/>
            <a:ext cx="8229024" cy="213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 dirty="0">
                <a:latin typeface="Arial" panose="020B0604020202020204" pitchFamily="34" charset="0"/>
              </a:rPr>
              <a:t>Расчет энергопотребления</a:t>
            </a:r>
            <a:br>
              <a:rPr lang="ru-RU" altLang="ru-RU" sz="1633" dirty="0">
                <a:latin typeface="Arial" panose="020B0604020202020204" pitchFamily="34" charset="0"/>
                <a:cs typeface="DejaVu Sans" charset="0"/>
              </a:rPr>
            </a:br>
            <a:r>
              <a:rPr lang="ru-RU" altLang="ru-RU" sz="2400" dirty="0">
                <a:latin typeface="Arial" panose="020B0604020202020204" pitchFamily="34" charset="0"/>
              </a:rPr>
              <a:t>Время полета 1 минута, общее время работы 3 минуты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0781247"/>
                  </p:ext>
                </p:extLst>
              </p:nvPr>
            </p:nvGraphicFramePr>
            <p:xfrm>
              <a:off x="1505707" y="1979302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Модули\обозначения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</a:t>
                          </a:r>
                          <a:r>
                            <a:rPr kumimoji="0" lang="ru-RU" altLang="ru-RU" sz="1600" b="1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mA</a:t>
                          </a: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</a:t>
                          </a:r>
                          <a:r>
                            <a:rPr kumimoji="0" lang="ru-RU" altLang="ru-RU" sz="1600" b="1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mA</a:t>
                          </a: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BMP280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Передатчик Sv-610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Сервомотор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22*8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837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14:m>
                            <m:oMath xmlns:m="http://schemas.openxmlformats.org/officeDocument/2006/math">
                              <m:r>
                                <a:rPr kumimoji="0" lang="ru-RU" altLang="ru-RU" sz="16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18,7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0781247"/>
                  </p:ext>
                </p:extLst>
              </p:nvPr>
            </p:nvGraphicFramePr>
            <p:xfrm>
              <a:off x="1505707" y="1979302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Модули\обозначения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</a:t>
                          </a:r>
                          <a:r>
                            <a:rPr kumimoji="0" lang="ru-RU" altLang="ru-RU" sz="1600" b="1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mA</a:t>
                          </a: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</a:t>
                          </a:r>
                          <a:r>
                            <a:rPr kumimoji="0" lang="ru-RU" altLang="ru-RU" sz="1600" b="1" i="0" u="none" strike="noStrike" cap="none" normalizeH="0" baseline="0" dirty="0" err="1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mA</a:t>
                          </a: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BMP280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Передатчик Sv-610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Сервомотор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22*8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837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01592" t="-619588" r="-531" b="-20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BB9C963-936C-425B-9681-3E6C9FE74483}"/>
              </a:ext>
            </a:extLst>
          </p:cNvPr>
          <p:cNvSpPr txBox="1"/>
          <p:nvPr/>
        </p:nvSpPr>
        <p:spPr>
          <a:xfrm>
            <a:off x="6838636" y="6222675"/>
            <a:ext cx="384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- </a:t>
            </a:r>
            <a:r>
              <a:rPr lang="ru-RU" dirty="0"/>
              <a:t>рассмотрены пиковые значения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Температура</a:t>
            </a:r>
          </a:p>
        </p:txBody>
      </p:sp>
    </p:spTree>
    <p:extLst>
      <p:ext uri="{BB962C8B-B14F-4D97-AF65-F5344CB8AC3E}">
        <p14:creationId xmlns:p14="http://schemas.microsoft.com/office/powerpoint/2010/main" val="2923523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Давление</a:t>
            </a:r>
          </a:p>
        </p:txBody>
      </p:sp>
    </p:spTree>
    <p:extLst>
      <p:ext uri="{BB962C8B-B14F-4D97-AF65-F5344CB8AC3E}">
        <p14:creationId xmlns:p14="http://schemas.microsoft.com/office/powerpoint/2010/main" val="2324557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Высота</a:t>
            </a:r>
          </a:p>
        </p:txBody>
      </p:sp>
    </p:spTree>
    <p:extLst>
      <p:ext uri="{BB962C8B-B14F-4D97-AF65-F5344CB8AC3E}">
        <p14:creationId xmlns:p14="http://schemas.microsoft.com/office/powerpoint/2010/main" val="2279693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E2638D-6E16-4756-A98F-1FC806C0A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Состав команды: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2A9549-9385-44BF-88D8-35D1F31BD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Наталья Скибина, 15 лет</a:t>
            </a:r>
            <a:br>
              <a:rPr lang="ru-RU" dirty="0"/>
            </a:br>
            <a:br>
              <a:rPr lang="ru-RU" dirty="0"/>
            </a:br>
            <a:br>
              <a:rPr lang="ru-RU" dirty="0"/>
            </a:br>
            <a:br>
              <a:rPr lang="ru-RU" dirty="0"/>
            </a:b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Даниил Сазонов, 16 лет</a:t>
            </a:r>
            <a:br>
              <a:rPr lang="ru-RU" dirty="0"/>
            </a:br>
            <a:br>
              <a:rPr lang="ru-RU" dirty="0"/>
            </a:br>
            <a:endParaRPr lang="ru-RU" dirty="0"/>
          </a:p>
          <a:p>
            <a:pPr marL="514350" indent="-514350">
              <a:buFont typeface="+mj-lt"/>
              <a:buAutoNum type="arabicPeriod"/>
            </a:pP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Александр </a:t>
            </a:r>
            <a:r>
              <a:rPr lang="ru-RU" dirty="0" err="1"/>
              <a:t>Степанюченко</a:t>
            </a:r>
            <a:r>
              <a:rPr lang="ru-RU" dirty="0"/>
              <a:t>, 15 лет</a:t>
            </a:r>
            <a:br>
              <a:rPr lang="ru-RU" dirty="0"/>
            </a:b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07BFB01-4FC1-450C-B660-29AD3638C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721" y="1538707"/>
            <a:ext cx="1722267" cy="18902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53782F4-1730-4D3C-9958-CA0C8015C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665" y="2281113"/>
            <a:ext cx="1806951" cy="240629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68307EC-C911-4D34-9853-EB4F92A37B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313" y="4066481"/>
            <a:ext cx="2031433" cy="239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94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Линейное ускорение</a:t>
            </a:r>
          </a:p>
        </p:txBody>
      </p:sp>
    </p:spTree>
    <p:extLst>
      <p:ext uri="{BB962C8B-B14F-4D97-AF65-F5344CB8AC3E}">
        <p14:creationId xmlns:p14="http://schemas.microsoft.com/office/powerpoint/2010/main" val="3348106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Угловое ускорение</a:t>
            </a:r>
          </a:p>
        </p:txBody>
      </p:sp>
    </p:spTree>
    <p:extLst>
      <p:ext uri="{BB962C8B-B14F-4D97-AF65-F5344CB8AC3E}">
        <p14:creationId xmlns:p14="http://schemas.microsoft.com/office/powerpoint/2010/main" val="2195943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8A57DD4-A834-4A89-9F46-298752EC4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518" y="614104"/>
            <a:ext cx="7395099" cy="506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55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BBCF5-7371-402B-92D0-A41E2080B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4400" dirty="0">
                <a:latin typeface="Arial" panose="020B0604020202020204" pitchFamily="34" charset="0"/>
              </a:rPr>
              <a:t>Технические задачи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81FCC3-648B-4027-B5B6-A2AD07F7C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Разработать, создать и протестировать механизм системы спасения (СС).</a:t>
            </a: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Рассчитать и сшить парашют для СС отсека полезной нагрузки.</a:t>
            </a: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Собрать, спаять и протестировать электронную часть (ЭЧ) на базе </a:t>
            </a:r>
            <a:r>
              <a:rPr lang="ru-RU" altLang="ru-RU" sz="2800" dirty="0" err="1">
                <a:latin typeface="Calibri" panose="020F0502020204030204" pitchFamily="34" charset="0"/>
              </a:rPr>
              <a:t>Arduino</a:t>
            </a:r>
            <a:r>
              <a:rPr lang="ru-RU" altLang="ru-RU" sz="2800" dirty="0">
                <a:latin typeface="Calibri" panose="020F0502020204030204" pitchFamily="34" charset="0"/>
              </a:rPr>
              <a:t> </a:t>
            </a:r>
            <a:r>
              <a:rPr lang="ru-RU" altLang="ru-RU" sz="2800" dirty="0" err="1">
                <a:latin typeface="Calibri" panose="020F0502020204030204" pitchFamily="34" charset="0"/>
              </a:rPr>
              <a:t>Nano</a:t>
            </a:r>
            <a:r>
              <a:rPr lang="ru-RU" altLang="ru-RU" sz="2800" dirty="0">
                <a:latin typeface="Calibri" panose="020F0502020204030204" pitchFamily="34" charset="0"/>
              </a:rPr>
              <a:t>.</a:t>
            </a: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Запрограммировать микроконтроллер  так, чтобы он активировал СС после прохождения отсеком полезной нагрузки (ОПН) высоты 50 метров.</a:t>
            </a: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Запрограммировать микроконтроллер так,  чтобы он передавал по радиоканалу на приёмную станцию телеметрию с информацией о температуре, давлении, высоте, ускорении и фазе полёта в соответствии с форматом телеметрии и записи данных.</a:t>
            </a: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Обеспечить функционирование панели управления и индикации соответственно с регламентом тестирования.</a:t>
            </a: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Провести испытания спутника в сборе.</a:t>
            </a:r>
            <a:br>
              <a:rPr lang="ru-RU" altLang="ru-RU" dirty="0">
                <a:latin typeface="Arial" panose="020B0604020202020204" pitchFamily="34" charset="0"/>
                <a:cs typeface="DejaVu Sans" charset="0"/>
              </a:rPr>
            </a:br>
            <a:r>
              <a:rPr lang="ru-RU" altLang="ru-RU" sz="2800" dirty="0">
                <a:latin typeface="Calibri" panose="020F0502020204030204" pitchFamily="34" charset="0"/>
              </a:rPr>
              <a:t> </a:t>
            </a:r>
          </a:p>
          <a:p>
            <a:pPr>
              <a:lnSpc>
                <a:spcPct val="90000"/>
              </a:lnSpc>
              <a:spcBef>
                <a:spcPts val="825"/>
              </a:spcBef>
              <a:buClrTx/>
              <a:buSzTx/>
              <a:buFontTx/>
              <a:buNone/>
            </a:pPr>
            <a:endParaRPr lang="ru-RU" altLang="ru-RU" sz="2800" dirty="0">
              <a:cs typeface="DejaVu Sans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1540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Система спасения в сборе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9157372F-2A4A-475E-A0DD-F475B89305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436" y="1325563"/>
            <a:ext cx="6249880" cy="547924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355B01-5801-4B41-A499-346665890413}"/>
              </a:ext>
            </a:extLst>
          </p:cNvPr>
          <p:cNvSpPr txBox="1"/>
          <p:nvPr/>
        </p:nvSpPr>
        <p:spPr>
          <a:xfrm>
            <a:off x="144379" y="2136338"/>
            <a:ext cx="50490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 – сложенный парашют;</a:t>
            </a:r>
          </a:p>
          <a:p>
            <a:r>
              <a:rPr lang="ru-RU" dirty="0"/>
              <a:t>2 – крышка пружины;</a:t>
            </a:r>
          </a:p>
          <a:p>
            <a:r>
              <a:rPr lang="ru-RU" dirty="0"/>
              <a:t>3 – пружина;</a:t>
            </a:r>
          </a:p>
          <a:p>
            <a:r>
              <a:rPr lang="ru-RU" dirty="0"/>
              <a:t>4 – болт, удерживающий пружину;</a:t>
            </a:r>
          </a:p>
          <a:p>
            <a:r>
              <a:rPr lang="ru-RU" dirty="0"/>
              <a:t>5 – отсек с крышкой, где располагается </a:t>
            </a:r>
          </a:p>
          <a:p>
            <a:r>
              <a:rPr lang="ru-RU" dirty="0"/>
              <a:t>       сервомотора;</a:t>
            </a:r>
          </a:p>
          <a:p>
            <a:r>
              <a:rPr lang="ru-RU" dirty="0"/>
              <a:t>6 – сервомотора;</a:t>
            </a:r>
          </a:p>
          <a:p>
            <a:r>
              <a:rPr lang="ru-RU" dirty="0"/>
              <a:t>7 – спутник (срез);</a:t>
            </a:r>
          </a:p>
          <a:p>
            <a:r>
              <a:rPr lang="ru-RU" dirty="0"/>
              <a:t>8 – провод от сервомотора.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1A65E1C4-AC90-4F92-A3C1-BAF53F73AB9B}"/>
                  </a:ext>
                </a:extLst>
              </p14:cNvPr>
              <p14:cNvContentPartPr/>
              <p14:nvPr/>
            </p14:nvContentPartPr>
            <p14:xfrm>
              <a:off x="7119503" y="5743482"/>
              <a:ext cx="360" cy="3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1A65E1C4-AC90-4F92-A3C1-BAF53F73AB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10863" y="57344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FB84912E-9F81-418F-B047-AE971A94D46F}"/>
                  </a:ext>
                </a:extLst>
              </p14:cNvPr>
              <p14:cNvContentPartPr/>
              <p14:nvPr/>
            </p14:nvContentPartPr>
            <p14:xfrm>
              <a:off x="7146143" y="5707842"/>
              <a:ext cx="360" cy="36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FB84912E-9F81-418F-B047-AE971A94D4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37503" y="5699202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162DBA45-7907-4B6C-8CF6-54AF11E49463}"/>
              </a:ext>
            </a:extLst>
          </p:cNvPr>
          <p:cNvCxnSpPr>
            <a:cxnSpLocks/>
          </p:cNvCxnSpPr>
          <p:nvPr/>
        </p:nvCxnSpPr>
        <p:spPr>
          <a:xfrm flipV="1">
            <a:off x="7146143" y="5406502"/>
            <a:ext cx="1234377" cy="3013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FD62EEFA-B8AE-4EA1-BDAF-72C5F8D54B8C}"/>
              </a:ext>
            </a:extLst>
          </p:cNvPr>
          <p:cNvCxnSpPr>
            <a:cxnSpLocks/>
          </p:cNvCxnSpPr>
          <p:nvPr/>
        </p:nvCxnSpPr>
        <p:spPr>
          <a:xfrm flipV="1">
            <a:off x="6096000" y="5707842"/>
            <a:ext cx="1050143" cy="5242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880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Система спасения после выброса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355B01-5801-4B41-A499-346665890413}"/>
              </a:ext>
            </a:extLst>
          </p:cNvPr>
          <p:cNvSpPr txBox="1"/>
          <p:nvPr/>
        </p:nvSpPr>
        <p:spPr>
          <a:xfrm>
            <a:off x="206522" y="1778561"/>
            <a:ext cx="504905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prstClr val="black"/>
                </a:solidFill>
                <a:latin typeface="Calibri" panose="020F0502020204030204"/>
              </a:rPr>
              <a:t>1* - парашют;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– крышка пружины;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– пружина;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 – болт, удерживающий пружину;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 – отсек с крышкой, где располагается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сервомотора;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 – сервомотора;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 – спутник (срез);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 – провод от сервомотора.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prstClr val="black"/>
                </a:solidFill>
                <a:latin typeface="Calibri" panose="020F0502020204030204"/>
              </a:rPr>
              <a:t>* - на схеме не указан, т.к уже выпущен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A006F6D1-2A7C-48C2-B9D7-C646DBA31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179" y="1325563"/>
            <a:ext cx="5481031" cy="543031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9E2900-B06F-494B-91F7-A56720D1BDDC}"/>
              </a:ext>
            </a:extLst>
          </p:cNvPr>
          <p:cNvSpPr txBox="1"/>
          <p:nvPr/>
        </p:nvSpPr>
        <p:spPr>
          <a:xfrm>
            <a:off x="8112656" y="139817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20043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A9C650-0391-40E0-B598-ACCE5A999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4000" dirty="0">
                <a:latin typeface="Calibri Light" panose="020F0302020204030204" pitchFamily="34" charset="0"/>
              </a:rPr>
              <a:t>Парашют для СС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7A3B1F-F975-4DA5-9D2D-292701D59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43" y="1417109"/>
            <a:ext cx="3714149" cy="4952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/>
              <p:nvPr/>
            </p:nvSpPr>
            <p:spPr>
              <a:xfrm>
                <a:off x="905496" y="1620635"/>
                <a:ext cx="7032047" cy="5674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496" y="1620635"/>
                <a:ext cx="7032047" cy="5674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/>
              <p:nvPr/>
            </p:nvSpPr>
            <p:spPr>
              <a:xfrm>
                <a:off x="555840" y="2697694"/>
                <a:ext cx="7397235" cy="4074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= масса спускаемого объекта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=420 г=0,42 кг</m:t>
                    </m:r>
                  </m:oMath>
                </a14:m>
                <a:endParaRPr lang="ru-RU" altLang="ru-RU" sz="1800" dirty="0">
                  <a:latin typeface="Times New Roman" panose="02020603050405020304" pitchFamily="18" charset="0"/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= ускорение свободного падения </a:t>
                </a:r>
                <a14:m>
                  <m:oMath xmlns:m="http://schemas.openxmlformats.org/officeDocument/2006/math">
                    <m:r>
                      <a:rPr lang="ru-RU" altLang="ru-RU" sz="1800" b="0" i="0" smtClean="0">
                        <a:latin typeface="Cambria Math" panose="02040503050406030204" pitchFamily="18" charset="0"/>
                        <a:cs typeface="DejaVu Sans" charset="0"/>
                      </a:rPr>
                      <m:t>=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9,81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(на Земле)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коэффициент сопротивление парашюта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=1,3</m:t>
                    </m:r>
                  </m:oMath>
                </a14:m>
                <a:r>
                  <a:rPr lang="ru-RU" altLang="ru-RU" sz="1800" dirty="0">
                    <a:cs typeface="DejaVu Sans" charset="0"/>
                  </a:rPr>
                  <a:t> (для купольного)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плотность воздуха </a:t>
                </a:r>
                <a14:m>
                  <m:oMath xmlns:m="http://schemas.openxmlformats.org/officeDocument/2006/math">
                    <m:r>
                      <a:rPr lang="ru-RU" altLang="ru-RU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≈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1,2 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кг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м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cs typeface="DejaVu Sans" charset="0"/>
                  </a:rPr>
                  <a:t> (с учетом атм. условий)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</m:oMath>
                </a14:m>
                <a:r>
                  <a:rPr lang="ru-RU" altLang="ru-RU" sz="1800" baseline="22000" dirty="0">
                    <a:cs typeface="DejaVu Sans" charset="0"/>
                  </a:rPr>
                  <a:t> </a:t>
                </a:r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скорость снижения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=8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>
                  <a:spcBef>
                    <a:spcPct val="0"/>
                  </a:spcBef>
                </a:pPr>
                <a:endParaRPr lang="en-US" altLang="ru-RU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𝑆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l-GR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𝜋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(</m:t>
                      </m:r>
                      <m:sSup>
                        <m:sSupPr>
                          <m:ctrlP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ru-RU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)</m:t>
                      </m:r>
                    </m:oMath>
                  </m:oMathPara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𝑟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= </m:t>
                    </m:r>
                    <m:f>
                      <m:fPr>
                        <m:ctrlPr>
                          <a:rPr lang="en-US" altLang="ru-R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ru-RU" sz="1800" dirty="0">
                    <a:cs typeface="DejaVu Sans" charset="0"/>
                  </a:rPr>
                  <a:t>, </a:t>
                </a:r>
                <a:r>
                  <a:rPr lang="ru-RU" altLang="ru-RU" sz="1800" dirty="0">
                    <a:cs typeface="DejaVu Sans" charset="0"/>
                  </a:rPr>
                  <a:t>из этого </a:t>
                </a:r>
                <a:r>
                  <a:rPr lang="ru-RU" altLang="ru-RU" dirty="0">
                    <a:cs typeface="DejaVu Sans" charset="0"/>
                  </a:rPr>
                  <a:t>следует</a:t>
                </a:r>
                <a:r>
                  <a:rPr lang="ru-RU" altLang="ru-RU" sz="1800" dirty="0">
                    <a:cs typeface="DejaVu Sans" charset="0"/>
                  </a:rPr>
                  <a:t>, что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𝑅</m:t>
                    </m:r>
                    <m:r>
                      <a:rPr lang="en-US" altLang="ru-RU" sz="1800" i="1" smtClean="0">
                        <a:latin typeface="Cambria Math" panose="02040503050406030204" pitchFamily="18" charset="0"/>
                        <a:cs typeface="DejaVu Sans" charset="0"/>
                      </a:rPr>
                      <m:t>=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15</m:t>
                    </m:r>
                    <m:r>
                      <m:rPr>
                        <m:sty m:val="p"/>
                      </m:rPr>
                      <a:rPr lang="en-US" altLang="ru-RU" sz="1800" b="0" i="0" smtClean="0">
                        <a:latin typeface="Cambria Math" panose="02040503050406030204" pitchFamily="18" charset="0"/>
                        <a:cs typeface="DejaVu Sans" charset="0"/>
                      </a:rPr>
                      <m:t>r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 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Итоговый радиус парашюта: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𝑅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=16 см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Итоговый радиус отверстия: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𝑟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 см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dirty="0">
                    <a:cs typeface="DejaVu Sans" charset="0"/>
                  </a:rPr>
                  <a:t>Итоговый диаметр парашюта: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𝑑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=32 см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40" y="2697694"/>
                <a:ext cx="7397235" cy="4074449"/>
              </a:xfrm>
              <a:prstGeom prst="rect">
                <a:avLst/>
              </a:prstGeom>
              <a:blipFill>
                <a:blip r:embed="rId4"/>
                <a:stretch>
                  <a:fillRect l="-659" t="-8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9742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D09B83-99B8-4E83-8BF5-34D00F702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Сегмент парашюта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98B18EAF-E83D-4D3C-8798-E6EBB7CA2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213" y="1690688"/>
            <a:ext cx="7331573" cy="4486275"/>
          </a:xfrm>
        </p:spPr>
      </p:pic>
    </p:spTree>
    <p:extLst>
      <p:ext uri="{BB962C8B-B14F-4D97-AF65-F5344CB8AC3E}">
        <p14:creationId xmlns:p14="http://schemas.microsoft.com/office/powerpoint/2010/main" val="1465414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>
            <a:extLst>
              <a:ext uri="{FF2B5EF4-FFF2-40B4-BE49-F238E27FC236}">
                <a16:creationId xmlns:a16="http://schemas.microsoft.com/office/drawing/2014/main" id="{14E35723-F502-4B52-9EE0-59DEFD908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2599" y="6356828"/>
            <a:ext cx="2056536" cy="364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40823" rIns="81646" bIns="40823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algn="r" defTabSz="407571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</a:tabLst>
            </a:pPr>
            <a:endParaRPr lang="ru-RU" altLang="ru-RU" sz="1633" dirty="0">
              <a:latin typeface="Calibri" panose="020F0502020204030204" pitchFamily="34" charset="0"/>
              <a:cs typeface="DejaVu Sans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5285D36F-CD12-4440-A3B7-38D52D51B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0435" y="349958"/>
            <a:ext cx="8489691" cy="81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>
                <a:latin typeface="Arial" panose="020B0604020202020204" pitchFamily="34" charset="0"/>
              </a:rPr>
              <a:t>Пружина для Системы Спасения</a:t>
            </a:r>
          </a:p>
        </p:txBody>
      </p:sp>
      <p:graphicFrame>
        <p:nvGraphicFramePr>
          <p:cNvPr id="13315" name="Object 3">
            <a:extLst>
              <a:ext uri="{FF2B5EF4-FFF2-40B4-BE49-F238E27FC236}">
                <a16:creationId xmlns:a16="http://schemas.microsoft.com/office/drawing/2014/main" id="{133A6BC8-AA67-4484-ADAD-881B20E2A1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59840" y="4499033"/>
          <a:ext cx="7201" cy="137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8640" imgH="1520280" progId="">
                  <p:embed/>
                </p:oleObj>
              </mc:Choice>
              <mc:Fallback>
                <p:oleObj r:id="rId3" imgW="8640" imgH="1520280" progId="">
                  <p:embed/>
                  <p:pic>
                    <p:nvPicPr>
                      <p:cNvPr id="13315" name="Object 3">
                        <a:extLst>
                          <a:ext uri="{FF2B5EF4-FFF2-40B4-BE49-F238E27FC236}">
                            <a16:creationId xmlns:a16="http://schemas.microsoft.com/office/drawing/2014/main" id="{133A6BC8-AA67-4484-ADAD-881B20E2A1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9840" y="4499033"/>
                        <a:ext cx="7201" cy="13782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171" y="1883718"/>
                <a:ext cx="6179588" cy="41103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81646" tIns="40823" rIns="81646" bIns="40823">
                <a:spAutoFit/>
              </a:bodyPr>
              <a:lstStyle>
                <a:lvl1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1pPr>
                <a:lvl2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2pPr>
                <a:lvl3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3pPr>
                <a:lvl4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4pPr>
                <a:lvl5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5pPr>
                <a:lvl6pPr marL="25146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6pPr>
                <a:lvl7pPr marL="29718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7pPr>
                <a:lvl8pPr marL="34290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8pPr>
                <a:lvl9pPr marL="38862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9pPr>
              </a:lstStyle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u="sng" dirty="0">
                    <a:latin typeface="Times New Roman" panose="02020603050405020304" pitchFamily="18" charset="0"/>
                  </a:rPr>
                  <a:t>Исходные геометрические данные:</a:t>
                </a: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dirty="0">
                    <a:latin typeface="Times New Roman" panose="02020603050405020304" pitchFamily="18" charset="0"/>
                  </a:rPr>
                  <a:t>D проволоки: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1,5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dirty="0">
                    <a:latin typeface="Times New Roman" panose="02020603050405020304" pitchFamily="18" charset="0"/>
                  </a:rPr>
                  <a:t>Наружный диаметр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40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dirty="0">
                    <a:latin typeface="Times New Roman" panose="02020603050405020304" pitchFamily="18" charset="0"/>
                  </a:rPr>
                  <a:t>Число витков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:</a:t>
                </a:r>
                <a:r>
                  <a:rPr lang="ru-RU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dirty="0">
                    <a:latin typeface="Times New Roman" panose="02020603050405020304" pitchFamily="18" charset="0"/>
                  </a:rPr>
                  <a:t>Длина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120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dirty="0">
                    <a:latin typeface="Times New Roman" panose="02020603050405020304" pitchFamily="18" charset="0"/>
                  </a:rPr>
                  <a:t>Деформация: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70мм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u="sng" dirty="0">
                    <a:latin typeface="Times New Roman" panose="02020603050405020304" pitchFamily="18" charset="0"/>
                  </a:rPr>
                  <a:t>Полученные данные:</a:t>
                </a:r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sz="1814" dirty="0">
                    <a:latin typeface="Times New Roman" panose="02020603050405020304" pitchFamily="18" charset="0"/>
                  </a:rPr>
                  <a:t>Индекс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25,67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sz="1814" dirty="0">
                    <a:latin typeface="Times New Roman" panose="02020603050405020304" pitchFamily="18" charset="0"/>
                  </a:rPr>
                  <a:t>Жесткость пружины,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Н</m:t>
                        </m:r>
                      </m:num>
                      <m:den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мм</m:t>
                        </m:r>
                      </m:den>
                    </m:f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0,09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sz="1814" dirty="0">
                    <a:latin typeface="Times New Roman" panose="02020603050405020304" pitchFamily="18" charset="0"/>
                  </a:rPr>
                  <a:t>Допустимое усилие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, Н: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36,92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sz="1814" dirty="0">
                    <a:latin typeface="Times New Roman" panose="02020603050405020304" pitchFamily="18" charset="0"/>
                  </a:rPr>
                  <a:t>Общий вес, кг: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0,0</m:t>
                    </m:r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00" i="1" dirty="0">
                    <a:latin typeface="Times New Roman" panose="02020603050405020304" pitchFamily="18" charset="0"/>
                  </a:rPr>
                  <a:t>Расчеты выполнялись по программе сайта m.pro-kts.ru</a:t>
                </a:r>
                <a:endParaRPr lang="ru-RU" altLang="ru-RU" sz="1814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8171" y="1883718"/>
                <a:ext cx="6179588" cy="4110341"/>
              </a:xfrm>
              <a:prstGeom prst="rect">
                <a:avLst/>
              </a:prstGeom>
              <a:blipFill>
                <a:blip r:embed="rId5"/>
                <a:stretch>
                  <a:fillRect l="-986" t="-890" b="-163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C22CCC-63D1-4C17-83C4-368100C2D1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80" y="1283906"/>
            <a:ext cx="4710288" cy="52241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9A0D7D-80AE-48CA-89A3-73B87A7F9F92}"/>
              </a:ext>
            </a:extLst>
          </p:cNvPr>
          <p:cNvSpPr txBox="1"/>
          <p:nvPr/>
        </p:nvSpPr>
        <p:spPr>
          <a:xfrm>
            <a:off x="9405628" y="133973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B0604020202020204" pitchFamily="2" charset="0"/>
              </a:rPr>
              <a:t>8.94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64DB1-225B-48BB-A0E4-744FDCFFA977}"/>
              </a:ext>
            </a:extLst>
          </p:cNvPr>
          <p:cNvSpPr txBox="1"/>
          <p:nvPr/>
        </p:nvSpPr>
        <p:spPr>
          <a:xfrm>
            <a:off x="9705016" y="1709067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6.09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A7FAF7-D623-4F8E-B7A6-496481A7BEC0}"/>
              </a:ext>
            </a:extLst>
          </p:cNvPr>
          <p:cNvSpPr txBox="1"/>
          <p:nvPr/>
        </p:nvSpPr>
        <p:spPr>
          <a:xfrm>
            <a:off x="9581425" y="27503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70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678EE-D70D-439F-A41D-1FC8849B32EF}"/>
              </a:ext>
            </a:extLst>
          </p:cNvPr>
          <p:cNvSpPr txBox="1"/>
          <p:nvPr/>
        </p:nvSpPr>
        <p:spPr>
          <a:xfrm>
            <a:off x="9448535" y="3106306"/>
            <a:ext cx="891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102.75</a:t>
            </a:r>
            <a:endParaRPr lang="ru-RU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2CD0C-8C6C-4579-A682-1E08C7536057}"/>
              </a:ext>
            </a:extLst>
          </p:cNvPr>
          <p:cNvSpPr txBox="1"/>
          <p:nvPr/>
        </p:nvSpPr>
        <p:spPr>
          <a:xfrm>
            <a:off x="8655761" y="356955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120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9676FB-078A-45E2-8A0B-7B13A6513AAE}"/>
              </a:ext>
            </a:extLst>
          </p:cNvPr>
          <p:cNvSpPr txBox="1"/>
          <p:nvPr/>
        </p:nvSpPr>
        <p:spPr>
          <a:xfrm>
            <a:off x="8655761" y="3962024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1.5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AC63A-1573-486C-8A37-C3A0ECC5792B}"/>
              </a:ext>
            </a:extLst>
          </p:cNvPr>
          <p:cNvSpPr txBox="1"/>
          <p:nvPr/>
        </p:nvSpPr>
        <p:spPr>
          <a:xfrm>
            <a:off x="10156054" y="592206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11.78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1E1E1-0CBA-4A4A-BBAC-42D13EF2868A}"/>
              </a:ext>
            </a:extLst>
          </p:cNvPr>
          <p:cNvSpPr txBox="1"/>
          <p:nvPr/>
        </p:nvSpPr>
        <p:spPr>
          <a:xfrm rot="16200000">
            <a:off x="10254601" y="510886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40</a:t>
            </a:r>
            <a:endParaRPr lang="ru-RU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01127-A289-4088-AE23-632789EE2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726" y="96076"/>
            <a:ext cx="10408547" cy="1102410"/>
          </a:xfrm>
        </p:spPr>
        <p:txBody>
          <a:bodyPr/>
          <a:lstStyle/>
          <a:p>
            <a:r>
              <a:rPr lang="ru-RU" altLang="ru-RU" sz="4000" dirty="0">
                <a:latin typeface="Arial" panose="020B0604020202020204" pitchFamily="34" charset="0"/>
              </a:rPr>
              <a:t>Алгоритм работы спутника при срабатывании СС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FAFCB3-ACA1-45B8-862F-638CD436D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506" y="1370774"/>
            <a:ext cx="16002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0016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575</Words>
  <Application>Microsoft Office PowerPoint</Application>
  <PresentationFormat>Широкоэкранный</PresentationFormat>
  <Paragraphs>136</Paragraphs>
  <Slides>22</Slides>
  <Notes>5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22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Roboto</vt:lpstr>
      <vt:lpstr>Times New Roman</vt:lpstr>
      <vt:lpstr>XO Oriel</vt:lpstr>
      <vt:lpstr>Тема Office</vt:lpstr>
      <vt:lpstr>1_Тема Office</vt:lpstr>
      <vt:lpstr>2_Тема Office</vt:lpstr>
      <vt:lpstr>Курский CanSat Лига Юниор</vt:lpstr>
      <vt:lpstr>Состав команды:</vt:lpstr>
      <vt:lpstr>Технические задачи</vt:lpstr>
      <vt:lpstr>Система спасения в сборе</vt:lpstr>
      <vt:lpstr>Система спасения после выброса</vt:lpstr>
      <vt:lpstr>Парашют для СС</vt:lpstr>
      <vt:lpstr>Сегмент парашюта</vt:lpstr>
      <vt:lpstr>Презентация PowerPoint</vt:lpstr>
      <vt:lpstr>Алгоритм работы спутника при срабатывании СС</vt:lpstr>
      <vt:lpstr>Фото системы спасения</vt:lpstr>
      <vt:lpstr>Структурная схема спутника</vt:lpstr>
      <vt:lpstr>Презентация PowerPoint</vt:lpstr>
      <vt:lpstr>Презентация PowerPoint</vt:lpstr>
      <vt:lpstr>Плата спутника</vt:lpstr>
      <vt:lpstr>Презентация PowerPoint</vt:lpstr>
      <vt:lpstr>Презентация PowerPoint</vt:lpstr>
      <vt:lpstr>Температура</vt:lpstr>
      <vt:lpstr>Давление</vt:lpstr>
      <vt:lpstr>Высота</vt:lpstr>
      <vt:lpstr>Линейное ускорение</vt:lpstr>
      <vt:lpstr>Угловое ускорение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Курский CanSat Лига Юниор</dc:title>
  <dc:creator>Ученик 9</dc:creator>
  <cp:lastModifiedBy>Ученик 9</cp:lastModifiedBy>
  <cp:revision>25</cp:revision>
  <dcterms:created xsi:type="dcterms:W3CDTF">2021-05-12T12:31:56Z</dcterms:created>
  <dcterms:modified xsi:type="dcterms:W3CDTF">2021-05-14T12:48:50Z</dcterms:modified>
</cp:coreProperties>
</file>